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72" r:id="rId6"/>
    <p:sldId id="263" r:id="rId7"/>
    <p:sldId id="264" r:id="rId8"/>
    <p:sldId id="270" r:id="rId9"/>
    <p:sldId id="259" r:id="rId10"/>
    <p:sldId id="258" r:id="rId11"/>
    <p:sldId id="273" r:id="rId12"/>
    <p:sldId id="274" r:id="rId13"/>
    <p:sldId id="275" r:id="rId14"/>
    <p:sldId id="282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70B74-5BAC-4250-AEA6-EEAC5FB8CD57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A1412-9589-4F3D-976D-CEF352CC5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96EB8-8BA4-4A8C-AAC3-6E0D0C2FB9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77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2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2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9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4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9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2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8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AA1F-E341-4DC4-B017-DB0C97508AFE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DAC1B-ACFD-4399-A11A-92BF86B4AF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6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Pattern Recognition </a:t>
            </a:r>
            <a:br>
              <a:rPr lang="en-US" altLang="ko-KR" dirty="0" smtClean="0"/>
            </a:br>
            <a:r>
              <a:rPr lang="en-US" altLang="ko-KR" dirty="0" smtClean="0"/>
              <a:t>for Interpretable BCI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37328"/>
            <a:ext cx="9144000" cy="1655762"/>
          </a:xfrm>
        </p:spPr>
        <p:txBody>
          <a:bodyPr/>
          <a:lstStyle/>
          <a:p>
            <a:pPr algn="r"/>
            <a:r>
              <a:rPr lang="en-US" altLang="ko-KR" dirty="0" smtClean="0"/>
              <a:t>2017.06.14</a:t>
            </a:r>
          </a:p>
          <a:p>
            <a:pPr algn="r"/>
            <a:r>
              <a:rPr lang="en-US" altLang="ko-KR" dirty="0" err="1" smtClean="0"/>
              <a:t>Geun</a:t>
            </a:r>
            <a:r>
              <a:rPr lang="en-US" altLang="ko-KR" dirty="0" smtClean="0"/>
              <a:t>-Ho Choi </a:t>
            </a:r>
            <a:br>
              <a:rPr lang="en-US" altLang="ko-KR" dirty="0" smtClean="0"/>
            </a:br>
            <a:r>
              <a:rPr lang="en-US" altLang="ko-KR" dirty="0" smtClean="0"/>
              <a:t>O-</a:t>
            </a:r>
            <a:r>
              <a:rPr lang="en-US" altLang="ko-KR" dirty="0" err="1" smtClean="0"/>
              <a:t>Yeon</a:t>
            </a:r>
            <a:r>
              <a:rPr lang="en-US" altLang="ko-KR" dirty="0" smtClean="0"/>
              <a:t> Kwon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0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95" y="-3422699"/>
            <a:ext cx="3544332" cy="2655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51" y="-3289635"/>
            <a:ext cx="3550661" cy="2655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299" y="2067750"/>
            <a:ext cx="117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eorgia" panose="02040502050405020303" pitchFamily="18" charset="0"/>
              </a:rPr>
              <a:t>Subject 4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1128" y="4934067"/>
            <a:ext cx="1214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eorgia" panose="02040502050405020303" pitchFamily="18" charset="0"/>
              </a:rPr>
              <a:t>Subject 3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55" y="1030804"/>
            <a:ext cx="3222120" cy="24138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555" y="3897121"/>
            <a:ext cx="3222120" cy="241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04" y="1064142"/>
            <a:ext cx="3222120" cy="2413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967" y="3944876"/>
            <a:ext cx="3222120" cy="2413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3505" y="549410"/>
            <a:ext cx="220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Log-variance - LDA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50028" y="549410"/>
            <a:ext cx="220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CSP - LDA 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92867" y="21346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48586" y="14785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Georgia" panose="02040502050405020303" pitchFamily="18" charset="0"/>
              </a:rPr>
              <a:t>1. Feature distribution  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Intuitively, subject 4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showed a well-distributed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distribution for classification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But, subject 3 showed a not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suitable distribution for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classification</a:t>
            </a: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2. Log-variance vs CSP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It does not look like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a huge difference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between them</a:t>
            </a: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ko-KR" altLang="en-US" dirty="0" smtClean="0">
              <a:latin typeface="Georgia" panose="0204050205040502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8406" y="6394106"/>
            <a:ext cx="444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Feature distribution of data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1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in BCI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BCI literature,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being used little by little in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nowadays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[Y.R.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], they show high performance MI task using deep learning method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17643"/>
            <a:ext cx="5992193" cy="3167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2519" y="6488668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[Y.R.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2017]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: time domain BCI dataset (</a:t>
            </a:r>
            <a:r>
              <a:rPr lang="en-US" altLang="ko-KR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FFT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[Y.R.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uses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(STFT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</a:t>
            </a:r>
            <a:r>
              <a:rPr lang="en-US" altLang="ko-KR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simple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loss of accuracy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: 7 Convolutional layer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Batch-normalization, max-pooling (1x2)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06010" y="3275705"/>
            <a:ext cx="8152924" cy="3277776"/>
            <a:chOff x="706010" y="3275705"/>
            <a:chExt cx="8152924" cy="32777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08525" y="4251345"/>
              <a:ext cx="634701" cy="207622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Cov1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033683" y="4401953"/>
              <a:ext cx="634701" cy="177501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Cov2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958841" y="4531044"/>
              <a:ext cx="634701" cy="151682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Cov3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883999" y="4617106"/>
              <a:ext cx="634701" cy="134470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Cov4</a:t>
              </a:r>
              <a:endParaRPr lang="ko-KR" altLang="en-US" sz="1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809157" y="4789228"/>
              <a:ext cx="634701" cy="100046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Cov5</a:t>
              </a:r>
              <a:endParaRPr lang="ko-KR" altLang="en-US" sz="16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34315" y="4875289"/>
              <a:ext cx="634701" cy="82833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Cov6</a:t>
              </a:r>
              <a:endParaRPr lang="ko-KR" altLang="en-US" sz="16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59473" y="5034483"/>
              <a:ext cx="634701" cy="50995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Cov7</a:t>
              </a:r>
              <a:endParaRPr lang="ko-KR" altLang="en-US" sz="1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584632" y="4025435"/>
              <a:ext cx="387274" cy="252804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FC</a:t>
              </a:r>
              <a:endParaRPr lang="ko-KR" altLang="en-US" sz="1600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8536205" y="4708545"/>
              <a:ext cx="322729" cy="3334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531307" y="5406658"/>
              <a:ext cx="322729" cy="3334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6" idx="3"/>
              <a:endCxn id="8" idx="1"/>
            </p:cNvCxnSpPr>
            <p:nvPr/>
          </p:nvCxnSpPr>
          <p:spPr>
            <a:xfrm>
              <a:off x="1743226" y="5289458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668384" y="5300216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3593542" y="5294837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4518700" y="5300216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5443858" y="5289458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369016" y="5289458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7294174" y="5289458"/>
              <a:ext cx="2904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endCxn id="7" idx="3"/>
            </p:cNvCxnSpPr>
            <p:nvPr/>
          </p:nvCxnSpPr>
          <p:spPr>
            <a:xfrm flipV="1">
              <a:off x="7971906" y="4993194"/>
              <a:ext cx="611562" cy="3070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16" idx="1"/>
            </p:cNvCxnSpPr>
            <p:nvPr/>
          </p:nvCxnSpPr>
          <p:spPr>
            <a:xfrm>
              <a:off x="7971908" y="5300217"/>
              <a:ext cx="606662" cy="1552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706010" y="5273321"/>
              <a:ext cx="402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 descr="화면 캡처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2980" y="3275705"/>
              <a:ext cx="133369" cy="9526"/>
            </a:xfrm>
            <a:prstGeom prst="rect">
              <a:avLst/>
            </a:prstGeom>
          </p:spPr>
        </p:pic>
      </p:grpSp>
      <p:pic>
        <p:nvPicPr>
          <p:cNvPr id="35" name="그림 3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017" y="5578941"/>
            <a:ext cx="3057952" cy="485843"/>
          </a:xfrm>
          <a:prstGeom prst="rect">
            <a:avLst/>
          </a:prstGeom>
        </p:spPr>
      </p:pic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48" y="4789584"/>
            <a:ext cx="3038899" cy="5048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225977" y="6430670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Proposed model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469363" y="5290916"/>
            <a:ext cx="22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Conv1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8991600" y="4708545"/>
            <a:ext cx="3181350" cy="1619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461485" y="6071939"/>
            <a:ext cx="229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Conv2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9609477" y="6430670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 of layers</a:t>
            </a:r>
            <a:endParaRPr lang="ko-KR" altLang="en-US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rcRect r="5892" b="2243"/>
          <a:stretch/>
        </p:blipFill>
        <p:spPr>
          <a:xfrm>
            <a:off x="260297" y="3800476"/>
            <a:ext cx="445237" cy="285471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9527" y="6553481"/>
            <a:ext cx="980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Raw input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185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layer : decreasing accuracy of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2%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increasing training speed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showed a 74% average accuracy among </a:t>
            </a:r>
            <a:b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</a:p>
          <a:p>
            <a:pPr lvl="1"/>
            <a:r>
              <a:rPr lang="en-US" altLang="ko-KR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showed a similar results compared to</a:t>
            </a:r>
            <a:br>
              <a:rPr lang="en-US" altLang="ko-KR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conventional method (aforementioned results)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model’s accuracy is similar to accuracy</a:t>
            </a:r>
            <a:b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CNN with STFT of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[Y.R.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2017]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49" y="3711080"/>
            <a:ext cx="4256460" cy="2792509"/>
          </a:xfrm>
          <a:prstGeom prst="rect">
            <a:avLst/>
          </a:prstGeom>
        </p:spPr>
      </p:pic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938525"/>
              </p:ext>
            </p:extLst>
          </p:nvPr>
        </p:nvGraphicFramePr>
        <p:xfrm>
          <a:off x="7925144" y="558901"/>
          <a:ext cx="3581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7607486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1177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963367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84573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28890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solidFill>
                            <a:srgbClr val="FF00FF"/>
                          </a:solidFill>
                          <a:effectLst/>
                        </a:rPr>
                        <a:t>CNN 7</a:t>
                      </a:r>
                      <a:r>
                        <a:rPr lang="en-US" sz="1100" b="1" u="none" strike="noStrike" baseline="0" dirty="0" smtClean="0">
                          <a:solidFill>
                            <a:srgbClr val="FF00FF"/>
                          </a:solidFill>
                          <a:effectLst/>
                        </a:rPr>
                        <a:t> layer </a:t>
                      </a:r>
                      <a:r>
                        <a:rPr lang="en-US" sz="1100" u="none" strike="noStrike" dirty="0" smtClean="0">
                          <a:effectLst/>
                        </a:rPr>
                        <a:t>/ </a:t>
                      </a:r>
                      <a:r>
                        <a:rPr lang="en-US" sz="1100" u="none" strike="noStrike" dirty="0">
                          <a:effectLst/>
                        </a:rPr>
                        <a:t>10 </a:t>
                      </a:r>
                      <a:r>
                        <a:rPr lang="en-US" sz="1100" u="none" strike="noStrike" dirty="0" err="1">
                          <a:effectLst/>
                        </a:rPr>
                        <a:t>iter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C3/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Cz</a:t>
                      </a:r>
                      <a:r>
                        <a:rPr lang="en-US" sz="1100" u="none" strike="noStrike" dirty="0" smtClean="0">
                          <a:effectLst/>
                        </a:rPr>
                        <a:t>/C4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7746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Subjects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7-13Hz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8-30Hz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1-100Hz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49633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 smtClean="0"/>
                        <a:t>0.70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3346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6587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 smtClean="0">
                          <a:solidFill>
                            <a:srgbClr val="FF00FF"/>
                          </a:solidFill>
                          <a:effectLst/>
                        </a:rPr>
                        <a:t>0.47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2713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0.95</a:t>
                      </a:r>
                      <a:endParaRPr lang="en-US" altLang="ko-KR" sz="1100" b="1" i="0" u="none" strike="noStrike" dirty="0" smtClean="0">
                        <a:solidFill>
                          <a:srgbClr val="00B0F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 smtClean="0">
                          <a:solidFill>
                            <a:srgbClr val="FF00FF"/>
                          </a:solidFill>
                          <a:effectLst/>
                        </a:rPr>
                        <a:t>0.95</a:t>
                      </a:r>
                      <a:endParaRPr lang="en-US" altLang="ko-KR" sz="1100" b="0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5696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458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9441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0876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075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8782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</a:rPr>
                        <a:t>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 smtClean="0">
                          <a:solidFill>
                            <a:srgbClr val="FF00FF"/>
                          </a:solidFill>
                          <a:effectLst/>
                        </a:rPr>
                        <a:t>0.74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0.72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951057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25144" y="251124"/>
            <a:ext cx="38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eorgia" panose="02040502050405020303" pitchFamily="18" charset="0"/>
              </a:rPr>
              <a:t>CNN model accuracy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1060" y="6503589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[Y.R.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2017]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3424" y="3082611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Our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6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interpret the BCI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results, we use</a:t>
            </a:r>
            <a:b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CNN layer visualization methods</a:t>
            </a:r>
          </a:p>
          <a:p>
            <a:r>
              <a:rPr lang="en-US" altLang="ko-KR" dirty="0" smtClean="0"/>
              <a:t>1.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Model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(a.k.a. saliency)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Convolutional Networks: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Visualising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 and Saliency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2014]</a:t>
            </a:r>
          </a:p>
          <a:p>
            <a:pPr lvl="1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/>
              <a:t>2.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Features for Discriminative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</a:t>
            </a:r>
            <a:b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[B. Zhou 2015]</a:t>
            </a:r>
            <a:endParaRPr lang="en-US" altLang="ko-KR" dirty="0"/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345" y="1825625"/>
            <a:ext cx="2383984" cy="26233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45" y="4427636"/>
            <a:ext cx="2388234" cy="23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–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Model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15" y="2613184"/>
            <a:ext cx="298132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4103688"/>
            <a:ext cx="2390775" cy="2590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75" y="4129088"/>
            <a:ext cx="2371725" cy="2609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452" y="3051334"/>
            <a:ext cx="17145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 txBox="1">
                <a:spLocks/>
              </p:cNvSpPr>
              <p:nvPr/>
            </p:nvSpPr>
            <p:spPr>
              <a:xfrm>
                <a:off x="838200" y="1825625"/>
                <a:ext cx="10833100" cy="4778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 Inside Convolutional Networks: </a:t>
                </a:r>
                <a:r>
                  <a:rPr lang="en-US" altLang="ko-KR" dirty="0" err="1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Visualising</a:t>
                </a: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</a:t>
                </a: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Models and Saliency </a:t>
                </a:r>
                <a:r>
                  <a:rPr lang="en-US" altLang="ko-KR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 [K</a:t>
                </a: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ko-KR" dirty="0" err="1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Simonyan</a:t>
                </a: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2014</a:t>
                </a:r>
                <a:r>
                  <a:rPr lang="en-US" altLang="ko-KR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1"/>
                <a:r>
                  <a:rPr lang="en-US" altLang="ko-KR" dirty="0" smtClean="0"/>
                  <a:t> </a:t>
                </a:r>
              </a:p>
              <a:p>
                <a:pPr lvl="1"/>
                <a:r>
                  <a:rPr lang="en-US" altLang="ko-K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regularization parameter</a:t>
                </a:r>
              </a:p>
              <a:p>
                <a:pPr lvl="1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locally-optimal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found by the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back-propagation method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optimization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performed with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input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 the weights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those found during the training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</a:t>
                </a:r>
              </a:p>
              <a:p>
                <a:pPr lvl="1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Initializing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optimization 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zero image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endParaRPr lang="ko-KR" altLang="en-US" dirty="0"/>
              </a:p>
            </p:txBody>
          </p:sp>
        </mc:Choice>
        <mc:Fallback xmlns="">
          <p:sp>
            <p:nvSpPr>
              <p:cNvPr id="1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833100" cy="4778376"/>
              </a:xfrm>
              <a:prstGeom prst="rect">
                <a:avLst/>
              </a:prstGeom>
              <a:blipFill>
                <a:blip r:embed="rId6"/>
                <a:stretch>
                  <a:fillRect l="-1013" t="-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8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–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Model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(Cont’d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07899"/>
            <a:ext cx="10801350" cy="477837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Ideally, left class pattern shows that C4 pattern is higher than C3 and vice versa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Showing that 3 channels are coupled together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research is needed to ensure that the model decouples 3 channels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/>
          <a:stretch/>
        </p:blipFill>
        <p:spPr>
          <a:xfrm>
            <a:off x="8014103" y="3560782"/>
            <a:ext cx="4094077" cy="2882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1061" y="6208044"/>
            <a:ext cx="354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left, right classes pattern graphs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0080" y="6319650"/>
            <a:ext cx="201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pattern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9409" y="6346544"/>
            <a:ext cx="24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class pattern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3603814"/>
            <a:ext cx="4027626" cy="2808405"/>
            <a:chOff x="0" y="3550024"/>
            <a:chExt cx="4027626" cy="2808405"/>
          </a:xfrm>
        </p:grpSpPr>
        <p:grpSp>
          <p:nvGrpSpPr>
            <p:cNvPr id="13" name="그룹 12"/>
            <p:cNvGrpSpPr/>
            <p:nvPr/>
          </p:nvGrpSpPr>
          <p:grpSpPr>
            <a:xfrm>
              <a:off x="0" y="3550024"/>
              <a:ext cx="4027626" cy="2808405"/>
              <a:chOff x="0" y="3550024"/>
              <a:chExt cx="4027626" cy="280840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29"/>
              <a:stretch/>
            </p:blipFill>
            <p:spPr>
              <a:xfrm>
                <a:off x="0" y="3550024"/>
                <a:ext cx="4027626" cy="2808405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55" t="12206" r="75098" b="73872"/>
              <a:stretch/>
            </p:blipFill>
            <p:spPr>
              <a:xfrm>
                <a:off x="575182" y="3743899"/>
                <a:ext cx="373146" cy="383962"/>
              </a:xfrm>
              <a:prstGeom prst="rect">
                <a:avLst/>
              </a:prstGeom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8924" y="3550024"/>
              <a:ext cx="942178" cy="6312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986477" y="3616514"/>
            <a:ext cx="4027626" cy="2795705"/>
            <a:chOff x="3986477" y="3562724"/>
            <a:chExt cx="4027626" cy="2795705"/>
          </a:xfrm>
        </p:grpSpPr>
        <p:grpSp>
          <p:nvGrpSpPr>
            <p:cNvPr id="12" name="그룹 11"/>
            <p:cNvGrpSpPr/>
            <p:nvPr/>
          </p:nvGrpSpPr>
          <p:grpSpPr>
            <a:xfrm>
              <a:off x="3986477" y="3587750"/>
              <a:ext cx="4027626" cy="2770679"/>
              <a:chOff x="3986477" y="3587750"/>
              <a:chExt cx="4027626" cy="277067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8" b="-1"/>
              <a:stretch/>
            </p:blipFill>
            <p:spPr>
              <a:xfrm>
                <a:off x="3986477" y="3587750"/>
                <a:ext cx="4027626" cy="2770679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55" t="12206" r="75098" b="73872"/>
              <a:stretch/>
            </p:blipFill>
            <p:spPr>
              <a:xfrm>
                <a:off x="4566664" y="3743899"/>
                <a:ext cx="373146" cy="383962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146" y="3562724"/>
              <a:ext cx="942178" cy="6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4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– Class Activation Map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13313"/>
              </a:xfrm>
            </p:spPr>
            <p:txBody>
              <a:bodyPr>
                <a:normAutofit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Deep Features for Discriminative </a:t>
                </a:r>
                <a:r>
                  <a:rPr lang="en-US" altLang="ko-KR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Localization [</a:t>
                </a:r>
                <a:r>
                  <a:rPr lang="en-US" altLang="ko-KR" dirty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Zhou 2015</a:t>
                </a:r>
                <a:r>
                  <a:rPr lang="en-US" altLang="ko-KR" dirty="0" smtClean="0">
                    <a:solidFill>
                      <a:srgbClr val="FF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given class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input to the </a:t>
                </a:r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</a:t>
                </a:r>
                <a:r>
                  <a:rPr lang="en-US" altLang="ko-K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weight corresponding to class </a:t>
                </a:r>
                <a:r>
                  <a:rPr lang="en-US" altLang="ko-K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unit </a:t>
                </a:r>
                <a:r>
                  <a:rPr lang="en-US" altLang="ko-K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/>
                </a:r>
                <a:br>
                  <a:rPr lang="en-US" altLang="ko-KR" dirty="0"/>
                </a:b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map 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13313"/>
              </a:xfrm>
              <a:blipFill>
                <a:blip r:embed="rId2"/>
                <a:stretch>
                  <a:fillRect l="-1043" t="-2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53" y="3556000"/>
            <a:ext cx="6547541" cy="303723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447800" y="3378200"/>
            <a:ext cx="2923303" cy="1984778"/>
            <a:chOff x="1479773" y="3113319"/>
            <a:chExt cx="2631033" cy="17863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7739"/>
            <a:stretch/>
          </p:blipFill>
          <p:spPr>
            <a:xfrm>
              <a:off x="1589820" y="3113319"/>
              <a:ext cx="2488377" cy="1199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9773" y="4312919"/>
              <a:ext cx="2598424" cy="5867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404" y="3820940"/>
              <a:ext cx="133793" cy="3524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7013" y="4430076"/>
              <a:ext cx="133793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7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– Class Activation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 (Cont’d)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4400" cy="477837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4(accuracy=0.95) 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3(accuracy=0.5)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3(accuracy=0.5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shows complex and multi-modal graph </a:t>
            </a:r>
          </a:p>
          <a:p>
            <a:pPr lvl="1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4(accuracy=0.95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shows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unimodal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4113" y="3022143"/>
            <a:ext cx="2259848" cy="1732550"/>
            <a:chOff x="88901" y="2787649"/>
            <a:chExt cx="6286500" cy="48196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8" t="7869" r="6944" b="5324"/>
            <a:stretch/>
          </p:blipFill>
          <p:spPr>
            <a:xfrm>
              <a:off x="88901" y="2844799"/>
              <a:ext cx="6286500" cy="47625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2476" y="2787649"/>
              <a:ext cx="2620973" cy="14605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3254317" y="3002512"/>
            <a:ext cx="2185361" cy="1752423"/>
            <a:chOff x="3788483" y="2610049"/>
            <a:chExt cx="2305560" cy="18488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31" t="6813" r="7341" b="4828"/>
            <a:stretch/>
          </p:blipFill>
          <p:spPr>
            <a:xfrm>
              <a:off x="3788483" y="2638394"/>
              <a:ext cx="2305560" cy="18204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8811" y="2610049"/>
              <a:ext cx="1692114" cy="89785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789744" y="4875219"/>
            <a:ext cx="2253177" cy="1796180"/>
            <a:chOff x="7016750" y="4060532"/>
            <a:chExt cx="3270250" cy="260696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4" t="6776" r="7921" b="4491"/>
            <a:stretch/>
          </p:blipFill>
          <p:spPr>
            <a:xfrm>
              <a:off x="7016750" y="4102101"/>
              <a:ext cx="3270250" cy="25654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7271" y="4060532"/>
              <a:ext cx="2327885" cy="12352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254318" y="4895343"/>
            <a:ext cx="2166943" cy="1748850"/>
            <a:chOff x="10387811" y="4065728"/>
            <a:chExt cx="3145091" cy="253827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9" t="7638" r="7855" b="5787"/>
            <a:stretch/>
          </p:blipFill>
          <p:spPr>
            <a:xfrm>
              <a:off x="10387811" y="4143197"/>
              <a:ext cx="3145091" cy="246080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7109" y="4065728"/>
              <a:ext cx="2327884" cy="12352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570251" y="6607394"/>
            <a:ext cx="2191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CAM (left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4517" y="6645928"/>
            <a:ext cx="243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raw input (left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4887" y="4678699"/>
            <a:ext cx="2523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raw input (right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66996" y="4675158"/>
            <a:ext cx="2191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CAM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(right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87790" y="6599371"/>
            <a:ext cx="2191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CAM (left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4064" y="6600414"/>
            <a:ext cx="243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raw input (left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19123" y="4705301"/>
            <a:ext cx="2523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raw input (right 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408260" y="4705301"/>
            <a:ext cx="2191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CAM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(right </a:t>
            </a:r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595574" y="4877450"/>
            <a:ext cx="2246846" cy="1798454"/>
            <a:chOff x="6595574" y="4778532"/>
            <a:chExt cx="2370427" cy="189737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4" t="7696" r="7450" b="5834"/>
            <a:stretch/>
          </p:blipFill>
          <p:spPr>
            <a:xfrm>
              <a:off x="6595574" y="4828981"/>
              <a:ext cx="2370427" cy="1846923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8692" y="4778532"/>
              <a:ext cx="1692112" cy="89785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9112964" y="4875126"/>
            <a:ext cx="2251303" cy="1788470"/>
            <a:chOff x="9112965" y="4789456"/>
            <a:chExt cx="2375130" cy="188684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2" t="7304" r="7305" b="6225"/>
            <a:stretch/>
          </p:blipFill>
          <p:spPr>
            <a:xfrm>
              <a:off x="9112965" y="4838696"/>
              <a:ext cx="2375130" cy="18376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3104" y="4789456"/>
              <a:ext cx="1692112" cy="89785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6595574" y="2968583"/>
            <a:ext cx="2244044" cy="1795550"/>
            <a:chOff x="6595574" y="2637617"/>
            <a:chExt cx="2367470" cy="1894308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6912" r="7598" b="6029"/>
            <a:stretch/>
          </p:blipFill>
          <p:spPr>
            <a:xfrm>
              <a:off x="6595574" y="2678034"/>
              <a:ext cx="2367470" cy="185389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428" y="2637617"/>
              <a:ext cx="1692112" cy="89785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9106298" y="2967885"/>
            <a:ext cx="2247502" cy="1816952"/>
            <a:chOff x="9106298" y="2646892"/>
            <a:chExt cx="2371119" cy="1916888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7696" r="7892" b="5637"/>
            <a:stretch/>
          </p:blipFill>
          <p:spPr>
            <a:xfrm>
              <a:off x="9106298" y="2698950"/>
              <a:ext cx="2371119" cy="186483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39" y="2646892"/>
              <a:ext cx="1692112" cy="8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3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– Class Activation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 (Cont’d)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837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Class Activation Map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Time-amplitude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topoplot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2/3 area of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(right class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C3 activation value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sharply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topoplot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C3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value is sharply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conjecture that our model classify in terms of which channel shows high amplitude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984" t="6635"/>
          <a:stretch/>
        </p:blipFill>
        <p:spPr>
          <a:xfrm>
            <a:off x="6474722" y="3671887"/>
            <a:ext cx="5569123" cy="293211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402391" y="4097391"/>
            <a:ext cx="2904663" cy="2307509"/>
            <a:chOff x="9112965" y="4789456"/>
            <a:chExt cx="2375130" cy="18868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2" t="7304" r="7305" b="6225"/>
            <a:stretch/>
          </p:blipFill>
          <p:spPr>
            <a:xfrm>
              <a:off x="9112965" y="4838696"/>
              <a:ext cx="2375130" cy="18376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3104" y="4789456"/>
              <a:ext cx="1692112" cy="8978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25997" y="4097391"/>
            <a:ext cx="2899759" cy="2344257"/>
            <a:chOff x="9106298" y="2646892"/>
            <a:chExt cx="2371119" cy="19168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7696" r="7892" b="5637"/>
            <a:stretch/>
          </p:blipFill>
          <p:spPr>
            <a:xfrm>
              <a:off x="9106298" y="2698950"/>
              <a:ext cx="2371119" cy="186483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0039" y="2646892"/>
              <a:ext cx="1692112" cy="8978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7063168" y="6466172"/>
            <a:ext cx="464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Time-amplitude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topoplot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subject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(trial 127)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67639" y="6494476"/>
            <a:ext cx="399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(trial 127)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CAM (right class)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9297" y="6481561"/>
            <a:ext cx="3829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(trial 127)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CAM (left class)</a:t>
            </a:r>
          </a:p>
        </p:txBody>
      </p:sp>
      <p:pic>
        <p:nvPicPr>
          <p:cNvPr id="19" name="Picture 2" descr="ppt 강조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6" t="62445" r="39094" b="10270"/>
          <a:stretch/>
        </p:blipFill>
        <p:spPr bwMode="auto">
          <a:xfrm>
            <a:off x="1929261" y="4225640"/>
            <a:ext cx="342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pt 강조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6" t="62445" r="39094" b="10270"/>
          <a:stretch/>
        </p:blipFill>
        <p:spPr bwMode="auto">
          <a:xfrm>
            <a:off x="10008695" y="5314051"/>
            <a:ext cx="3429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1. Introduction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Goal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Concept of Brain Computer Interface (BCI)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2. Methods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1. Conventional framework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2. Deep learning framework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3. Results and discussion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4. Conclusion</a:t>
            </a: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way : accuracy is 70%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way : accuracy is 74%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conventional method and deep learning method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model’s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through CNN visualization method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Trying to explain deep learning model in the BCI process,  which is not fully covered yet in the BCI literature</a:t>
            </a:r>
          </a:p>
          <a:p>
            <a:pPr lvl="1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research further thanks to this project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219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3372" y="1061941"/>
            <a:ext cx="10905877" cy="4351338"/>
          </a:xfrm>
        </p:spPr>
        <p:txBody>
          <a:bodyPr/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Goal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Use pattern recognition methods and build extensive knowledge in the field of pattern recognition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Obtain a high classification accuracy in the filed of Brain computer inter face </a:t>
            </a:r>
            <a:r>
              <a:rPr lang="en-US" altLang="ko-KR" dirty="0">
                <a:latin typeface="Georgia" panose="02040502050405020303" pitchFamily="18" charset="0"/>
              </a:rPr>
              <a:t>(BCI) </a:t>
            </a:r>
            <a:r>
              <a:rPr lang="en-US" altLang="ko-KR" dirty="0" smtClean="0">
                <a:latin typeface="Georgia" panose="02040502050405020303" pitchFamily="18" charset="0"/>
              </a:rPr>
              <a:t>by using a novel method</a:t>
            </a: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Motivation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Focusing on </a:t>
            </a:r>
            <a:r>
              <a:rPr lang="en-US" altLang="ko-KR" dirty="0">
                <a:latin typeface="Georgia" panose="02040502050405020303" pitchFamily="18" charset="0"/>
              </a:rPr>
              <a:t>the recognition </a:t>
            </a:r>
            <a:r>
              <a:rPr lang="en-US" altLang="ko-KR" dirty="0" smtClean="0">
                <a:latin typeface="Georgia" panose="02040502050405020303" pitchFamily="18" charset="0"/>
              </a:rPr>
              <a:t>of patterns </a:t>
            </a:r>
            <a:r>
              <a:rPr lang="en-US" altLang="ko-KR" dirty="0">
                <a:latin typeface="Georgia" panose="02040502050405020303" pitchFamily="18" charset="0"/>
              </a:rPr>
              <a:t>and regularities </a:t>
            </a:r>
            <a:r>
              <a:rPr lang="en-US" altLang="ko-KR" dirty="0" smtClean="0">
                <a:latin typeface="Georgia" panose="02040502050405020303" pitchFamily="18" charset="0"/>
              </a:rPr>
              <a:t>for the interpretation of data</a:t>
            </a: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405" y="7645571"/>
            <a:ext cx="3518995" cy="2276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309" y="8674791"/>
            <a:ext cx="5505450" cy="2495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4292" y="4122367"/>
            <a:ext cx="6116467" cy="2597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3705" y="6596390"/>
            <a:ext cx="453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BCI classification pipeline </a:t>
            </a:r>
            <a:r>
              <a:rPr lang="en-US" altLang="ko-KR" sz="1400" dirty="0"/>
              <a:t>[Samek, 2014]</a:t>
            </a:r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7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059753" y="4610104"/>
            <a:ext cx="5848350" cy="179332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9709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 (BCI) (1/2)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4120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Definition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latin typeface="Georgia" panose="02040502050405020303" pitchFamily="18" charset="0"/>
              </a:rPr>
              <a:t>BCI is </a:t>
            </a:r>
            <a:r>
              <a:rPr lang="en-US" altLang="ko-KR" dirty="0">
                <a:latin typeface="Georgia" panose="02040502050405020303" pitchFamily="18" charset="0"/>
              </a:rPr>
              <a:t>a direct communication pathway between an enhanced or wired brain and an external </a:t>
            </a:r>
            <a:r>
              <a:rPr lang="en-US" altLang="ko-KR" dirty="0" smtClean="0">
                <a:latin typeface="Georgia" panose="02040502050405020303" pitchFamily="18" charset="0"/>
              </a:rPr>
              <a:t>device [Wikipedia]</a:t>
            </a:r>
            <a:endParaRPr lang="en-US" altLang="ko-KR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Georgia" panose="02040502050405020303" pitchFamily="18" charset="0"/>
                <a:cs typeface="Times New Roman" panose="02020603050405020304" pitchFamily="18" charset="0"/>
              </a:rPr>
              <a:t>Application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latin typeface="Georgia" panose="02040502050405020303" pitchFamily="18" charset="0"/>
              </a:rPr>
              <a:t>Focusing on </a:t>
            </a:r>
            <a:r>
              <a:rPr lang="en-US" altLang="ko-KR" dirty="0" err="1">
                <a:solidFill>
                  <a:srgbClr val="00B0F0"/>
                </a:solidFill>
                <a:latin typeface="Georgia" panose="02040502050405020303" pitchFamily="18" charset="0"/>
              </a:rPr>
              <a:t>neuroprosthetics</a:t>
            </a:r>
            <a:r>
              <a:rPr lang="en-US" altLang="ko-KR" dirty="0">
                <a:solidFill>
                  <a:srgbClr val="00B0F0"/>
                </a:solidFill>
                <a:latin typeface="Georgia" panose="02040502050405020303" pitchFamily="18" charset="0"/>
              </a:rPr>
              <a:t> applications that aim at restoring damaged hearing</a:t>
            </a:r>
            <a:r>
              <a:rPr lang="en-US" altLang="ko-KR" dirty="0">
                <a:latin typeface="Georgia" panose="02040502050405020303" pitchFamily="18" charset="0"/>
              </a:rPr>
              <a:t>, sight and </a:t>
            </a:r>
            <a:r>
              <a:rPr lang="en-US" altLang="ko-KR" dirty="0" smtClean="0">
                <a:latin typeface="Georgia" panose="02040502050405020303" pitchFamily="18" charset="0"/>
              </a:rPr>
              <a:t>movement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latin typeface="Georgia" panose="02040502050405020303" pitchFamily="18" charset="0"/>
              </a:rPr>
              <a:t>Brain computer interfaces have been used for a </a:t>
            </a:r>
            <a:r>
              <a:rPr lang="en-US" altLang="ko-KR" dirty="0" smtClean="0">
                <a:solidFill>
                  <a:srgbClr val="00B0F0"/>
                </a:solidFill>
                <a:latin typeface="Georgia" panose="02040502050405020303" pitchFamily="18" charset="0"/>
              </a:rPr>
              <a:t>much broader variety of applications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66" y="4681610"/>
            <a:ext cx="2765784" cy="1590326"/>
          </a:xfrm>
          <a:prstGeom prst="rect">
            <a:avLst/>
          </a:prstGeom>
        </p:spPr>
      </p:pic>
      <p:pic>
        <p:nvPicPr>
          <p:cNvPr id="5" name="Picture 2" descr="http://i4.ytimg.com/vi/wKDimrzvwYA/hqdefault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11" y="4711602"/>
            <a:ext cx="2569496" cy="159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83835" y="4711602"/>
            <a:ext cx="2827250" cy="1590326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902" y="4681610"/>
            <a:ext cx="2773453" cy="156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79249" y="6412951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Neuroprosthetics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0859" y="6412951"/>
            <a:ext cx="152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Applications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5" y="4610104"/>
            <a:ext cx="5848350" cy="179332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3857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 (2/2)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78587"/>
            <a:ext cx="10515600" cy="4351338"/>
          </a:xfrm>
        </p:spPr>
        <p:txBody>
          <a:bodyPr/>
          <a:lstStyle/>
          <a:p>
            <a:r>
              <a:rPr lang="en-US" altLang="ko-KR" dirty="0">
                <a:latin typeface="Georgia" panose="02040502050405020303" pitchFamily="18" charset="0"/>
              </a:rPr>
              <a:t>E</a:t>
            </a:r>
            <a:r>
              <a:rPr lang="en-US" altLang="ko-KR" dirty="0" smtClean="0">
                <a:latin typeface="Georgia" panose="02040502050405020303" pitchFamily="18" charset="0"/>
              </a:rPr>
              <a:t>lectroencephalography (EEG)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An </a:t>
            </a:r>
            <a:r>
              <a:rPr lang="en-US" altLang="ko-KR" dirty="0">
                <a:latin typeface="Georgia" panose="02040502050405020303" pitchFamily="18" charset="0"/>
              </a:rPr>
              <a:t>electrophysiological monitoring method to record </a:t>
            </a:r>
            <a:r>
              <a:rPr lang="en-US" altLang="ko-KR" dirty="0">
                <a:solidFill>
                  <a:srgbClr val="00B0F0"/>
                </a:solidFill>
                <a:latin typeface="Georgia" panose="02040502050405020303" pitchFamily="18" charset="0"/>
              </a:rPr>
              <a:t>electrical activity </a:t>
            </a:r>
            <a:r>
              <a:rPr lang="en-US" altLang="ko-KR" dirty="0">
                <a:latin typeface="Georgia" panose="02040502050405020303" pitchFamily="18" charset="0"/>
              </a:rPr>
              <a:t>of the </a:t>
            </a:r>
            <a:r>
              <a:rPr lang="en-US" altLang="ko-KR" dirty="0" smtClean="0">
                <a:latin typeface="Georgia" panose="02040502050405020303" pitchFamily="18" charset="0"/>
              </a:rPr>
              <a:t>brain - Wikipedia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Motor Imagery (MI)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A </a:t>
            </a:r>
            <a:r>
              <a:rPr lang="en-US" altLang="ko-KR" dirty="0">
                <a:latin typeface="Georgia" panose="02040502050405020303" pitchFamily="18" charset="0"/>
              </a:rPr>
              <a:t>mental process by which an individual rehearses or simulates a given </a:t>
            </a:r>
            <a:r>
              <a:rPr lang="en-US" altLang="ko-KR" dirty="0" smtClean="0">
                <a:latin typeface="Georgia" panose="02040502050405020303" pitchFamily="18" charset="0"/>
              </a:rPr>
              <a:t>action – Wikipedia</a:t>
            </a:r>
          </a:p>
          <a:p>
            <a:pPr lvl="2"/>
            <a:r>
              <a:rPr lang="en-US" altLang="ko-KR" sz="2400" dirty="0">
                <a:solidFill>
                  <a:srgbClr val="00B0F0"/>
                </a:solidFill>
                <a:latin typeface="Georgia" panose="02040502050405020303" pitchFamily="18" charset="0"/>
              </a:rPr>
              <a:t>e.g., left hand or right hand movement </a:t>
            </a:r>
            <a:r>
              <a:rPr lang="en-US" altLang="ko-KR" sz="2400" dirty="0" smtClean="0">
                <a:solidFill>
                  <a:srgbClr val="00B0F0"/>
                </a:solidFill>
                <a:latin typeface="Georgia" panose="02040502050405020303" pitchFamily="18" charset="0"/>
              </a:rPr>
              <a:t>imagination</a:t>
            </a:r>
            <a:endParaRPr lang="en-US" altLang="ko-KR" sz="24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17908" y="6442618"/>
            <a:ext cx="34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Different approaches of BCI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27273" y="6362421"/>
            <a:ext cx="34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EEG measurement and MI task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0" y="3814920"/>
            <a:ext cx="5210066" cy="2747450"/>
            <a:chOff x="322611" y="3818238"/>
            <a:chExt cx="5210066" cy="2747450"/>
          </a:xfrm>
        </p:grpSpPr>
        <p:grpSp>
          <p:nvGrpSpPr>
            <p:cNvPr id="22" name="그룹 21"/>
            <p:cNvGrpSpPr/>
            <p:nvPr/>
          </p:nvGrpSpPr>
          <p:grpSpPr>
            <a:xfrm>
              <a:off x="322611" y="3818238"/>
              <a:ext cx="5012715" cy="2747450"/>
              <a:chOff x="354416" y="3839696"/>
              <a:chExt cx="5012715" cy="274745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4416" y="3839696"/>
                <a:ext cx="2941008" cy="2747450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4007458" y="4548145"/>
                <a:ext cx="1359673" cy="2544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Georgia" panose="02040502050405020303" pitchFamily="18" charset="0"/>
                  </a:rPr>
                  <a:t>Motor Imagery</a:t>
                </a:r>
                <a:endParaRPr lang="ko-KR" altLang="en-US" sz="12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007457" y="4937523"/>
                <a:ext cx="1359673" cy="2544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Georgia" panose="02040502050405020303" pitchFamily="18" charset="0"/>
                  </a:rPr>
                  <a:t>SSVEP</a:t>
                </a:r>
                <a:endParaRPr lang="ko-KR" altLang="en-US" sz="12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007457" y="5318823"/>
                <a:ext cx="1359673" cy="2544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Georgia" panose="02040502050405020303" pitchFamily="18" charset="0"/>
                  </a:rPr>
                  <a:t>P300</a:t>
                </a:r>
                <a:endParaRPr lang="ko-KR" altLang="en-US" sz="1200" dirty="0">
                  <a:latin typeface="Georgia" panose="02040502050405020303" pitchFamily="18" charset="0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3115777" y="4653004"/>
                <a:ext cx="969936" cy="849004"/>
                <a:chOff x="3115777" y="4653004"/>
                <a:chExt cx="969936" cy="849004"/>
              </a:xfrm>
            </p:grpSpPr>
            <p:cxnSp>
              <p:nvCxnSpPr>
                <p:cNvPr id="13" name="직선 연결선 12"/>
                <p:cNvCxnSpPr/>
                <p:nvPr/>
              </p:nvCxnSpPr>
              <p:spPr>
                <a:xfrm>
                  <a:off x="3115777" y="5064981"/>
                  <a:ext cx="47934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/>
                <p:cNvCxnSpPr/>
                <p:nvPr/>
              </p:nvCxnSpPr>
              <p:spPr>
                <a:xfrm>
                  <a:off x="3595120" y="4653004"/>
                  <a:ext cx="0" cy="84720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 flipV="1">
                  <a:off x="3589615" y="4663323"/>
                  <a:ext cx="447195" cy="23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3593798" y="5068538"/>
                  <a:ext cx="491915" cy="23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 flipV="1">
                  <a:off x="3593798" y="5501774"/>
                  <a:ext cx="491915" cy="23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TextBox 3"/>
            <p:cNvSpPr txBox="1"/>
            <p:nvPr/>
          </p:nvSpPr>
          <p:spPr>
            <a:xfrm>
              <a:off x="1526652" y="4836553"/>
              <a:ext cx="1662762" cy="381300"/>
            </a:xfrm>
            <a:prstGeom prst="rect">
              <a:avLst/>
            </a:prstGeom>
            <a:noFill/>
            <a:ln w="28575">
              <a:solidFill>
                <a:srgbClr val="FF00FF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915" y="4463868"/>
              <a:ext cx="1662762" cy="381300"/>
            </a:xfrm>
            <a:prstGeom prst="rect">
              <a:avLst/>
            </a:prstGeom>
            <a:noFill/>
            <a:ln w="28575">
              <a:solidFill>
                <a:srgbClr val="FF00FF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73071" y="4658240"/>
            <a:ext cx="2449497" cy="1271614"/>
            <a:chOff x="5425050" y="4658240"/>
            <a:chExt cx="2449497" cy="127161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l="33455" t="2975" r="8557"/>
            <a:stretch/>
          </p:blipFill>
          <p:spPr>
            <a:xfrm flipH="1">
              <a:off x="5425050" y="4658240"/>
              <a:ext cx="1224122" cy="127161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62740" y="4792951"/>
              <a:ext cx="1311807" cy="96280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427" y="4116022"/>
            <a:ext cx="3183150" cy="19914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737559" y="6377942"/>
            <a:ext cx="34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Thought Control [Nature, 2012]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(1/3)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925" y="1566069"/>
            <a:ext cx="10515600" cy="487045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Dataset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Description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BBCI_IV Data Set 2b</a:t>
            </a:r>
          </a:p>
          <a:p>
            <a:pPr lvl="3"/>
            <a:r>
              <a:rPr lang="en-US" altLang="ko-KR" dirty="0" smtClean="0">
                <a:latin typeface="Georgia" panose="02040502050405020303" pitchFamily="18" charset="0"/>
              </a:rPr>
              <a:t>9 subjects (C3, </a:t>
            </a:r>
            <a:r>
              <a:rPr lang="en-US" altLang="ko-KR" dirty="0" err="1" smtClean="0">
                <a:latin typeface="Georgia" panose="02040502050405020303" pitchFamily="18" charset="0"/>
              </a:rPr>
              <a:t>Cz</a:t>
            </a:r>
            <a:r>
              <a:rPr lang="en-US" altLang="ko-KR" dirty="0" smtClean="0">
                <a:latin typeface="Georgia" panose="02040502050405020303" pitchFamily="18" charset="0"/>
              </a:rPr>
              <a:t>, C4 channels)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Paradigm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Motor Imagery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Subjects were instructed with a text on the monitor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to perform either up-down or left-right movements</a:t>
            </a:r>
          </a:p>
          <a:p>
            <a:r>
              <a:rPr lang="en-US" altLang="ko-KR" dirty="0" smtClean="0">
                <a:latin typeface="Georgia" panose="02040502050405020303" pitchFamily="18" charset="0"/>
              </a:rPr>
              <a:t>Data analysis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1. Pre-processing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Band-pass-filter (8-30 Hz)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Segmentation (4s - 7s)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2. Feature extraction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1. Log-variance 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2. Common Spatial Pattern (CSP) </a:t>
            </a:r>
          </a:p>
          <a:p>
            <a:pPr lvl="1"/>
            <a:r>
              <a:rPr lang="en-US" altLang="ko-KR" dirty="0">
                <a:latin typeface="Georgia" panose="02040502050405020303" pitchFamily="18" charset="0"/>
              </a:rPr>
              <a:t>3</a:t>
            </a:r>
            <a:r>
              <a:rPr lang="en-US" altLang="ko-KR" dirty="0" smtClean="0">
                <a:latin typeface="Georgia" panose="02040502050405020303" pitchFamily="18" charset="0"/>
              </a:rPr>
              <a:t>. Classification 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Linear Discriminant Analysis (LDA)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4. Evaluation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10-fold-cross validation with 10 iterations</a:t>
            </a:r>
          </a:p>
          <a:p>
            <a:pPr lvl="3"/>
            <a:r>
              <a:rPr lang="en-US" altLang="ko-KR" dirty="0" smtClean="0">
                <a:latin typeface="Georgia" panose="02040502050405020303" pitchFamily="18" charset="0"/>
              </a:rPr>
              <a:t>2 classes - (360 </a:t>
            </a:r>
            <a:r>
              <a:rPr lang="en-US" altLang="ko-KR" dirty="0">
                <a:latin typeface="Georgia" panose="02040502050405020303" pitchFamily="18" charset="0"/>
              </a:rPr>
              <a:t>training / 40 test) 	</a:t>
            </a:r>
            <a:r>
              <a:rPr lang="en-US" altLang="ko-KR" dirty="0" smtClean="0">
                <a:latin typeface="Georgia" panose="02040502050405020303" pitchFamily="18" charset="0"/>
              </a:rPr>
              <a:t>			</a:t>
            </a:r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6734" y="1314450"/>
            <a:ext cx="6734323" cy="499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9539" y="6311900"/>
            <a:ext cx="34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 of BBCI dataset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(2/3)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8482"/>
            <a:ext cx="10515600" cy="4351338"/>
          </a:xfrm>
        </p:spPr>
        <p:txBody>
          <a:bodyPr/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Common Spatial Pattern (CSP)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Mathematical </a:t>
            </a:r>
            <a:r>
              <a:rPr lang="en-US" altLang="ko-KR" dirty="0">
                <a:latin typeface="Georgia" panose="02040502050405020303" pitchFamily="18" charset="0"/>
              </a:rPr>
              <a:t>procedure used in signal processing for separating a multivariate signal into additive subcomponents </a:t>
            </a:r>
            <a:r>
              <a:rPr lang="en-US" altLang="ko-KR" dirty="0">
                <a:solidFill>
                  <a:srgbClr val="00B0F0"/>
                </a:solidFill>
                <a:latin typeface="Georgia" panose="02040502050405020303" pitchFamily="18" charset="0"/>
              </a:rPr>
              <a:t>which have maximum differences in variance between two windows</a:t>
            </a:r>
          </a:p>
          <a:p>
            <a:endParaRPr lang="en-US" altLang="ko-KR" dirty="0" smtClean="0">
              <a:latin typeface="Georgia" panose="02040502050405020303" pitchFamily="18" charset="0"/>
            </a:endParaRPr>
          </a:p>
          <a:p>
            <a:endParaRPr lang="en-US" altLang="ko-KR" dirty="0" smtClean="0">
              <a:latin typeface="Georgia" panose="02040502050405020303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4723" y="3276244"/>
            <a:ext cx="1704975" cy="57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8296" y="3190519"/>
            <a:ext cx="2447925" cy="742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0076" y="3847744"/>
            <a:ext cx="4707396" cy="2597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5720" y="6474350"/>
            <a:ext cx="7047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Geometrical interpretation of the optimization CSP framework [Samek, 2014]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20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(3/3)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</p:spPr>
        <p:txBody>
          <a:bodyPr/>
          <a:lstStyle/>
          <a:p>
            <a:r>
              <a:rPr lang="en-US" altLang="ko-KR" dirty="0" smtClean="0">
                <a:latin typeface="Georgia" panose="02040502050405020303" pitchFamily="18" charset="0"/>
              </a:rPr>
              <a:t>Linear Discriminant Analysis (LDA)</a:t>
            </a:r>
          </a:p>
          <a:p>
            <a:pPr lvl="1"/>
            <a:r>
              <a:rPr lang="en-US" altLang="ko-KR" dirty="0" smtClean="0">
                <a:latin typeface="Georgia" panose="02040502050405020303" pitchFamily="18" charset="0"/>
              </a:rPr>
              <a:t>A </a:t>
            </a:r>
            <a:r>
              <a:rPr lang="en-US" altLang="ko-KR" dirty="0">
                <a:latin typeface="Georgia" panose="02040502050405020303" pitchFamily="18" charset="0"/>
              </a:rPr>
              <a:t>m</a:t>
            </a:r>
            <a:r>
              <a:rPr lang="en-US" altLang="ko-KR" dirty="0" smtClean="0">
                <a:latin typeface="Georgia" panose="02040502050405020303" pitchFamily="18" charset="0"/>
              </a:rPr>
              <a:t>ethod </a:t>
            </a:r>
            <a:r>
              <a:rPr lang="en-US" altLang="ko-KR" dirty="0">
                <a:latin typeface="Georgia" panose="02040502050405020303" pitchFamily="18" charset="0"/>
              </a:rPr>
              <a:t>used in statistics, pattern recognition and machine </a:t>
            </a:r>
            <a:r>
              <a:rPr lang="en-US" altLang="ko-KR" dirty="0" smtClean="0">
                <a:latin typeface="Georgia" panose="02040502050405020303" pitchFamily="18" charset="0"/>
              </a:rPr>
              <a:t>learning. </a:t>
            </a:r>
            <a:r>
              <a:rPr lang="en-US" altLang="ko-KR" dirty="0">
                <a:solidFill>
                  <a:srgbClr val="00B0F0"/>
                </a:solidFill>
                <a:latin typeface="Georgia" panose="02040502050405020303" pitchFamily="18" charset="0"/>
              </a:rPr>
              <a:t>to find a linear combination of features that characterizes or separates two or more classes of objects or events</a:t>
            </a:r>
            <a:endParaRPr lang="ko-KR" altLang="en-US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610"/>
          <a:stretch/>
        </p:blipFill>
        <p:spPr>
          <a:xfrm>
            <a:off x="5230363" y="2867748"/>
            <a:ext cx="1255017" cy="824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5374" y="3523878"/>
            <a:ext cx="6264993" cy="3064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3325" y="6518419"/>
            <a:ext cx="684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Two-dimensional example of a binary classification setting [S. </a:t>
            </a:r>
            <a:r>
              <a:rPr lang="en-US" altLang="ko-KR" sz="1400" dirty="0" err="1" smtClean="0"/>
              <a:t>Haufe</a:t>
            </a:r>
            <a:r>
              <a:rPr lang="en-US" altLang="ko-KR" sz="1400" dirty="0" smtClean="0"/>
              <a:t> et al., 2014]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89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3902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167942"/>
              </p:ext>
            </p:extLst>
          </p:nvPr>
        </p:nvGraphicFramePr>
        <p:xfrm>
          <a:off x="7904477" y="953142"/>
          <a:ext cx="3581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76074866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1177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963367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84573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28890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Log-</a:t>
                      </a:r>
                      <a:r>
                        <a:rPr lang="en-US" sz="1100" b="1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var</a:t>
                      </a:r>
                      <a:r>
                        <a:rPr lang="en-US" sz="11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 / LDA (10 fold) </a:t>
                      </a:r>
                      <a:r>
                        <a:rPr lang="en-US" sz="1100" u="none" strike="noStrike" dirty="0">
                          <a:effectLst/>
                        </a:rPr>
                        <a:t>/ 10 </a:t>
                      </a:r>
                      <a:r>
                        <a:rPr lang="en-US" sz="1100" u="none" strike="noStrike" dirty="0" err="1">
                          <a:effectLst/>
                        </a:rPr>
                        <a:t>iter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C3/</a:t>
                      </a:r>
                      <a:r>
                        <a:rPr lang="en-US" sz="1100" u="none" strike="noStrike" dirty="0" err="1">
                          <a:effectLst/>
                        </a:rPr>
                        <a:t>Cz</a:t>
                      </a:r>
                      <a:r>
                        <a:rPr lang="en-US" sz="1100" u="none" strike="noStrike" dirty="0">
                          <a:effectLst/>
                        </a:rPr>
                        <a:t>/C4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7746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7-13Hz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8-30Hz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1-100Hz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49633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3346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66587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0.55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2713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0.89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5696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45800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9441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0876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075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8782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0.70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951057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001"/>
              </p:ext>
            </p:extLst>
          </p:nvPr>
        </p:nvGraphicFramePr>
        <p:xfrm>
          <a:off x="7899963" y="4123052"/>
          <a:ext cx="3581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772849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10128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645175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9144925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12815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nn-NO" sz="11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CSP / LDA (10 fold) </a:t>
                      </a:r>
                      <a:r>
                        <a:rPr lang="nn-NO" sz="1100" u="none" strike="noStrike" dirty="0">
                          <a:effectLst/>
                        </a:rPr>
                        <a:t>/ 10 iter</a:t>
                      </a:r>
                      <a:endParaRPr lang="nn-NO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C3/Cz/C4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7173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7-13Hz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8-30Hz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1-100Hz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75932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02887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7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0.52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0.54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79596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solidFill>
                            <a:srgbClr val="FF00FF"/>
                          </a:solidFill>
                          <a:effectLst/>
                        </a:rPr>
                        <a:t>0.89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179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2934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95029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69073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9384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30186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 smtClean="0">
                          <a:solidFill>
                            <a:srgbClr val="FF00FF"/>
                          </a:solidFill>
                          <a:effectLst/>
                        </a:rPr>
                        <a:t>0.70</a:t>
                      </a:r>
                      <a:endParaRPr lang="en-US" altLang="ko-KR" sz="1100" b="1" i="0" u="none" strike="noStrike" dirty="0">
                        <a:solidFill>
                          <a:srgbClr val="FF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973156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>
          <a:xfrm>
            <a:off x="828675" y="1349789"/>
            <a:ext cx="10515600" cy="5183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Georgia" panose="02040502050405020303" pitchFamily="18" charset="0"/>
              </a:rPr>
              <a:t>1. Log-variance features and LDA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Georgia" panose="02040502050405020303" pitchFamily="18" charset="0"/>
              </a:rPr>
              <a:t>It showed a 70% average accuracy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Subject 4 showed a good result, but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subject 3 had a bad result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It showed different average accuracies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with different frequency information</a:t>
            </a:r>
          </a:p>
          <a:p>
            <a:pPr lvl="2"/>
            <a:endParaRPr lang="en-US" altLang="ko-KR" dirty="0" smtClean="0">
              <a:latin typeface="Georgia" panose="02040502050405020303" pitchFamily="18" charset="0"/>
            </a:endParaRPr>
          </a:p>
          <a:p>
            <a:r>
              <a:rPr lang="en-US" altLang="ko-KR" dirty="0" smtClean="0">
                <a:latin typeface="Georgia" panose="02040502050405020303" pitchFamily="18" charset="0"/>
              </a:rPr>
              <a:t>2. CSP features and LDA</a:t>
            </a:r>
          </a:p>
          <a:p>
            <a:pPr lvl="1"/>
            <a:r>
              <a:rPr lang="en-US" altLang="ko-KR" dirty="0">
                <a:latin typeface="Georgia" panose="02040502050405020303" pitchFamily="18" charset="0"/>
              </a:rPr>
              <a:t>It showed </a:t>
            </a:r>
            <a:r>
              <a:rPr lang="en-US" altLang="ko-KR" dirty="0" smtClean="0">
                <a:latin typeface="Georgia" panose="02040502050405020303" pitchFamily="18" charset="0"/>
              </a:rPr>
              <a:t>a 70</a:t>
            </a:r>
            <a:r>
              <a:rPr lang="en-US" altLang="ko-KR" dirty="0">
                <a:latin typeface="Georgia" panose="02040502050405020303" pitchFamily="18" charset="0"/>
              </a:rPr>
              <a:t>% </a:t>
            </a:r>
            <a:r>
              <a:rPr lang="en-US" altLang="ko-KR" dirty="0" smtClean="0">
                <a:latin typeface="Georgia" panose="02040502050405020303" pitchFamily="18" charset="0"/>
              </a:rPr>
              <a:t>average accuracy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It showed a similar result with above result 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for each person</a:t>
            </a:r>
          </a:p>
          <a:p>
            <a:pPr lvl="2"/>
            <a:r>
              <a:rPr lang="en-US" altLang="ko-KR" dirty="0" smtClean="0">
                <a:latin typeface="Georgia" panose="02040502050405020303" pitchFamily="18" charset="0"/>
              </a:rPr>
              <a:t>It indicated the CSP features and log variance</a:t>
            </a:r>
            <a:br>
              <a:rPr lang="en-US" altLang="ko-KR" dirty="0" smtClean="0">
                <a:latin typeface="Georgia" panose="02040502050405020303" pitchFamily="18" charset="0"/>
              </a:rPr>
            </a:br>
            <a:r>
              <a:rPr lang="en-US" altLang="ko-KR" dirty="0" smtClean="0">
                <a:latin typeface="Georgia" panose="02040502050405020303" pitchFamily="18" charset="0"/>
              </a:rPr>
              <a:t>features are giving similar results in this dataset</a:t>
            </a:r>
            <a:endParaRPr lang="ko-KR" altLang="en-US" dirty="0" smtClean="0">
              <a:latin typeface="Georgia" panose="020405020504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4477" y="685121"/>
            <a:ext cx="38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eorgia" panose="02040502050405020303" pitchFamily="18" charset="0"/>
              </a:rPr>
              <a:t>Log-variance feature accuracy based on LDA 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1177" y="3815275"/>
            <a:ext cx="38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eorgia" panose="02040502050405020303" pitchFamily="18" charset="0"/>
              </a:rPr>
              <a:t>CSP feature accuracy based on LDA </a:t>
            </a:r>
            <a:endParaRPr lang="ko-KR" alt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8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1129</Words>
  <Application>Microsoft Office PowerPoint</Application>
  <PresentationFormat>와이드스크린</PresentationFormat>
  <Paragraphs>354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Cambria Math</vt:lpstr>
      <vt:lpstr>Georgia</vt:lpstr>
      <vt:lpstr>Times New Roman</vt:lpstr>
      <vt:lpstr>Office 테마</vt:lpstr>
      <vt:lpstr>Pattern Recognition  for Interpretable BCI</vt:lpstr>
      <vt:lpstr>Contents</vt:lpstr>
      <vt:lpstr>Introduction</vt:lpstr>
      <vt:lpstr>Brain Computer Interface (BCI) (1/2)</vt:lpstr>
      <vt:lpstr>Brain Computer Interface (2/2)</vt:lpstr>
      <vt:lpstr>Methods (1/3)</vt:lpstr>
      <vt:lpstr>Methods (2/3)</vt:lpstr>
      <vt:lpstr>Methods (3/3)</vt:lpstr>
      <vt:lpstr>Results</vt:lpstr>
      <vt:lpstr>Discussion</vt:lpstr>
      <vt:lpstr>Deep learning in BCI</vt:lpstr>
      <vt:lpstr>Proposed Model</vt:lpstr>
      <vt:lpstr>Results</vt:lpstr>
      <vt:lpstr>Discussion</vt:lpstr>
      <vt:lpstr>Visualization – Class Model Visualisation</vt:lpstr>
      <vt:lpstr>Visualization – Class Model Visualisation (Cont’d)</vt:lpstr>
      <vt:lpstr>Visualization – Class Activation Map</vt:lpstr>
      <vt:lpstr>Visualization – Class Activation Map (Cont’d)</vt:lpstr>
      <vt:lpstr>Visualization – Class Activation Map (Cont’d)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Oyeon Kwon</dc:creator>
  <cp:lastModifiedBy>geunho</cp:lastModifiedBy>
  <cp:revision>170</cp:revision>
  <cp:lastPrinted>2017-06-13T08:26:32Z</cp:lastPrinted>
  <dcterms:created xsi:type="dcterms:W3CDTF">2017-05-30T07:02:04Z</dcterms:created>
  <dcterms:modified xsi:type="dcterms:W3CDTF">2017-06-13T12:34:19Z</dcterms:modified>
</cp:coreProperties>
</file>